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
  </p:notes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F61BB9C-525C-4893-B5F6-8F551C471232}" type="datetimeFigureOut">
              <a:rPr lang="en-US" smtClean="0"/>
              <a:pPr/>
              <a:t>2/14/2012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B81F118-632A-4FFD-AC13-2F0AB209F441}" type="slidenum">
              <a:rPr lang="en-US" smtClean="0"/>
              <a:pPr/>
              <a:t>‹#›</a:t>
            </a:fld>
            <a:endParaRPr lang="en-US"/>
          </a:p>
        </p:txBody>
      </p:sp>
    </p:spTree>
    <p:extLst>
      <p:ext uri="{BB962C8B-B14F-4D97-AF65-F5344CB8AC3E}">
        <p14:creationId xmlns:p14="http://schemas.microsoft.com/office/powerpoint/2010/main" val="40559338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earchwindevelopment.techtarget.com/sDefinition/0,,sid8_gci214616,00.html" TargetMode="External"/><Relationship Id="rId7" Type="http://schemas.openxmlformats.org/officeDocument/2006/relationships/hyperlink" Target="http://whatis.techtarget.com/definition/0,,sid9_gci967853,00.html" TargetMode="External"/><Relationship Id="rId2" Type="http://schemas.openxmlformats.org/officeDocument/2006/relationships/slide" Target="../slides/slide1.xml"/><Relationship Id="rId1" Type="http://schemas.openxmlformats.org/officeDocument/2006/relationships/notesMaster" Target="../notesMasters/notesMaster1.xml"/><Relationship Id="rId6" Type="http://schemas.openxmlformats.org/officeDocument/2006/relationships/hyperlink" Target="http://whatis.techtarget.com/definition/0,,sid9_gci1168840,00.html" TargetMode="External"/><Relationship Id="rId5" Type="http://schemas.openxmlformats.org/officeDocument/2006/relationships/hyperlink" Target="http://searchwindevelopment.techtarget.com/sDefinition/0,,sid8_gci813358,00.html" TargetMode="External"/><Relationship Id="rId4" Type="http://schemas.openxmlformats.org/officeDocument/2006/relationships/hyperlink" Target="http://searchsoa.techtarget.com/sDefinition/0,,sid26_gci943070,00.html"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Web 2.0 (or Web 2) is the popular term for advanced Internet technology and applications including </a:t>
            </a:r>
            <a:r>
              <a:rPr lang="en-US" sz="1200" kern="1200" dirty="0" smtClean="0">
                <a:solidFill>
                  <a:schemeClr val="tx1"/>
                </a:solidFill>
                <a:latin typeface="+mn-lt"/>
                <a:ea typeface="+mn-ea"/>
                <a:cs typeface="+mn-cs"/>
                <a:hlinkClick r:id="rId3"/>
              </a:rPr>
              <a:t>blog</a:t>
            </a:r>
            <a:r>
              <a:rPr lang="en-US" sz="1200" kern="1200" dirty="0" smtClean="0">
                <a:solidFill>
                  <a:schemeClr val="tx1"/>
                </a:solidFill>
                <a:latin typeface="+mn-lt"/>
                <a:ea typeface="+mn-ea"/>
                <a:cs typeface="+mn-cs"/>
              </a:rPr>
              <a:t>s, </a:t>
            </a:r>
            <a:r>
              <a:rPr lang="en-US" sz="1200" kern="1200" dirty="0" smtClean="0">
                <a:solidFill>
                  <a:schemeClr val="tx1"/>
                </a:solidFill>
                <a:latin typeface="+mn-lt"/>
                <a:ea typeface="+mn-ea"/>
                <a:cs typeface="+mn-cs"/>
                <a:hlinkClick r:id="rId4"/>
              </a:rPr>
              <a:t>wiki</a:t>
            </a:r>
            <a:r>
              <a:rPr lang="en-US" sz="1200" kern="1200" dirty="0" smtClean="0">
                <a:solidFill>
                  <a:schemeClr val="tx1"/>
                </a:solidFill>
                <a:latin typeface="+mn-lt"/>
                <a:ea typeface="+mn-ea"/>
                <a:cs typeface="+mn-cs"/>
              </a:rPr>
              <a:t>s, </a:t>
            </a:r>
            <a:r>
              <a:rPr lang="en-US" sz="1200" kern="1200" dirty="0" smtClean="0">
                <a:solidFill>
                  <a:schemeClr val="tx1"/>
                </a:solidFill>
                <a:latin typeface="+mn-lt"/>
                <a:ea typeface="+mn-ea"/>
                <a:cs typeface="+mn-cs"/>
                <a:hlinkClick r:id="rId5"/>
              </a:rPr>
              <a:t>RSS</a:t>
            </a:r>
            <a:r>
              <a:rPr lang="en-US" sz="1200" kern="1200" dirty="0" smtClean="0">
                <a:solidFill>
                  <a:schemeClr val="tx1"/>
                </a:solidFill>
                <a:latin typeface="+mn-lt"/>
                <a:ea typeface="+mn-ea"/>
                <a:cs typeface="+mn-cs"/>
              </a:rPr>
              <a:t> and </a:t>
            </a:r>
            <a:r>
              <a:rPr lang="en-US" sz="1200" kern="1200" dirty="0" smtClean="0">
                <a:solidFill>
                  <a:schemeClr val="tx1"/>
                </a:solidFill>
                <a:latin typeface="+mn-lt"/>
                <a:ea typeface="+mn-ea"/>
                <a:cs typeface="+mn-cs"/>
                <a:hlinkClick r:id="rId6"/>
              </a:rPr>
              <a:t>social bookmarking</a:t>
            </a:r>
            <a:r>
              <a:rPr lang="en-US" sz="1200" kern="1200" dirty="0" smtClean="0">
                <a:solidFill>
                  <a:schemeClr val="tx1"/>
                </a:solidFill>
                <a:latin typeface="+mn-lt"/>
                <a:ea typeface="+mn-ea"/>
                <a:cs typeface="+mn-cs"/>
              </a:rPr>
              <a:t>. of the most significant differences between Web 2.0 and the traditional World Wide Web (retroactively referred to as Web 1.0) is greater collaboration among Internet users and other users, content providers, and enterprises. Originally, data was posted on Web sites, and users simply viewed or downloaded the content. Increasingly, users have more input into the nature and scope of Web content and in some cases exert real-time control over it. For example, multiple-vendor online book outlets such as BookFinder4U make it possible for users to upload book reviews as well as find rare and out-of-print books at a minimum price, and dynamic encyclopedias such as </a:t>
            </a:r>
            <a:r>
              <a:rPr lang="en-US" sz="1200" kern="1200" dirty="0" smtClean="0">
                <a:solidFill>
                  <a:schemeClr val="tx1"/>
                </a:solidFill>
                <a:latin typeface="+mn-lt"/>
                <a:ea typeface="+mn-ea"/>
                <a:cs typeface="+mn-cs"/>
                <a:hlinkClick r:id="rId7"/>
              </a:rPr>
              <a:t>Wikipedia</a:t>
            </a:r>
            <a:r>
              <a:rPr lang="en-US" sz="1200" kern="1200" dirty="0" smtClean="0">
                <a:solidFill>
                  <a:schemeClr val="tx1"/>
                </a:solidFill>
                <a:latin typeface="+mn-lt"/>
                <a:ea typeface="+mn-ea"/>
                <a:cs typeface="+mn-cs"/>
              </a:rPr>
              <a:t> allow users to create and edit the content of a worldwide information database in multiple languages. Internet forums have become more extensive and led to the proliferation of blogging. The dissemination of news evolved into RSS.</a:t>
            </a:r>
          </a:p>
          <a:p>
            <a:r>
              <a:rPr lang="en-US" sz="1200" kern="1200" dirty="0" smtClean="0">
                <a:solidFill>
                  <a:schemeClr val="tx1"/>
                </a:solidFill>
                <a:latin typeface="+mn-lt"/>
                <a:ea typeface="+mn-ea"/>
                <a:cs typeface="+mn-cs"/>
              </a:rPr>
              <a:t>Critics of Web 2.0 maintain that it makes it too easy for the average person to affect online content and that, as a result, the credibility, ethics and even legality of Web content could suffer. Defenders of Web 2.0 point out that these problems have existed ever since the infancy of the medium and that the alternative -- widespread censorship based on ill-defined elitism -- would be far worse. The final judgment concerning any Web content, say the defenders, should be made by end users alone. Web 2.0 reflects evolution in that direction.</a:t>
            </a:r>
          </a:p>
          <a:p>
            <a:r>
              <a:rPr lang="en-US" sz="1200" kern="1200" dirty="0" smtClean="0">
                <a:solidFill>
                  <a:schemeClr val="tx1"/>
                </a:solidFill>
                <a:latin typeface="+mn-lt"/>
                <a:ea typeface="+mn-ea"/>
                <a:cs typeface="+mn-cs"/>
              </a:rPr>
              <a:t>Some industry pundits are already claiming that Web 2.0 is merely a transitional phase between the early days of the World Wide Web's existence and a more established phase they're calling Web 3.0.</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DB81F118-632A-4FFD-AC13-2F0AB209F441}"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US" b="1" dirty="0"/>
          </a:p>
        </p:txBody>
      </p:sp>
      <p:sp>
        <p:nvSpPr>
          <p:cNvPr id="4" name="Slide Number Placeholder 3"/>
          <p:cNvSpPr>
            <a:spLocks noGrp="1"/>
          </p:cNvSpPr>
          <p:nvPr>
            <p:ph type="sldNum" sz="quarter" idx="10"/>
          </p:nvPr>
        </p:nvSpPr>
        <p:spPr/>
        <p:txBody>
          <a:bodyPr/>
          <a:lstStyle/>
          <a:p>
            <a:fld id="{DB81F118-632A-4FFD-AC13-2F0AB209F441}"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US" b="1" dirty="0"/>
          </a:p>
        </p:txBody>
      </p:sp>
      <p:sp>
        <p:nvSpPr>
          <p:cNvPr id="4" name="Slide Number Placeholder 3"/>
          <p:cNvSpPr>
            <a:spLocks noGrp="1"/>
          </p:cNvSpPr>
          <p:nvPr>
            <p:ph type="sldNum" sz="quarter" idx="10"/>
          </p:nvPr>
        </p:nvSpPr>
        <p:spPr/>
        <p:txBody>
          <a:bodyPr/>
          <a:lstStyle/>
          <a:p>
            <a:fld id="{DB81F118-632A-4FFD-AC13-2F0AB209F441}"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US" b="1" dirty="0"/>
          </a:p>
        </p:txBody>
      </p:sp>
      <p:sp>
        <p:nvSpPr>
          <p:cNvPr id="4" name="Slide Number Placeholder 3"/>
          <p:cNvSpPr>
            <a:spLocks noGrp="1"/>
          </p:cNvSpPr>
          <p:nvPr>
            <p:ph type="sldNum" sz="quarter" idx="10"/>
          </p:nvPr>
        </p:nvSpPr>
        <p:spPr/>
        <p:txBody>
          <a:bodyPr/>
          <a:lstStyle/>
          <a:p>
            <a:fld id="{DB81F118-632A-4FFD-AC13-2F0AB209F441}" type="slidenum">
              <a:rPr lang="en-US" smtClean="0"/>
              <a:pPr/>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4F022976-3B0C-4FE8-9C77-25A4E41F2409}" type="datetimeFigureOut">
              <a:rPr lang="en-US" smtClean="0"/>
              <a:pPr/>
              <a:t>2/14/2012</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477D11FD-5033-4CA1-95F8-B7066FF6E2F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F022976-3B0C-4FE8-9C77-25A4E41F2409}" type="datetimeFigureOut">
              <a:rPr lang="en-US" smtClean="0"/>
              <a:pPr/>
              <a:t>2/14/2012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77D11FD-5033-4CA1-95F8-B7066FF6E2F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F022976-3B0C-4FE8-9C77-25A4E41F2409}" type="datetimeFigureOut">
              <a:rPr lang="en-US" smtClean="0"/>
              <a:pPr/>
              <a:t>2/14/2012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77D11FD-5033-4CA1-95F8-B7066FF6E2F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F022976-3B0C-4FE8-9C77-25A4E41F2409}" type="datetimeFigureOut">
              <a:rPr lang="en-US" smtClean="0"/>
              <a:pPr/>
              <a:t>2/14/2012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77D11FD-5033-4CA1-95F8-B7066FF6E2F2}"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4F022976-3B0C-4FE8-9C77-25A4E41F2409}" type="datetimeFigureOut">
              <a:rPr lang="en-US" smtClean="0"/>
              <a:pPr/>
              <a:t>2/14/2012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77D11FD-5033-4CA1-95F8-B7066FF6E2F2}"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F022976-3B0C-4FE8-9C77-25A4E41F2409}" type="datetimeFigureOut">
              <a:rPr lang="en-US" smtClean="0"/>
              <a:pPr/>
              <a:t>2/14/2012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77D11FD-5033-4CA1-95F8-B7066FF6E2F2}"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F022976-3B0C-4FE8-9C77-25A4E41F2409}" type="datetimeFigureOut">
              <a:rPr lang="en-US" smtClean="0"/>
              <a:pPr/>
              <a:t>2/14/2012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477D11FD-5033-4CA1-95F8-B7066FF6E2F2}"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4F022976-3B0C-4FE8-9C77-25A4E41F2409}" type="datetimeFigureOut">
              <a:rPr lang="en-US" smtClean="0"/>
              <a:pPr/>
              <a:t>2/14/2012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477D11FD-5033-4CA1-95F8-B7066FF6E2F2}"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4F022976-3B0C-4FE8-9C77-25A4E41F2409}" type="datetimeFigureOut">
              <a:rPr lang="en-US" smtClean="0"/>
              <a:pPr/>
              <a:t>2/14/2012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477D11FD-5033-4CA1-95F8-B7066FF6E2F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4F022976-3B0C-4FE8-9C77-25A4E41F2409}" type="datetimeFigureOut">
              <a:rPr lang="en-US" smtClean="0"/>
              <a:pPr/>
              <a:t>2/14/2012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77D11FD-5033-4CA1-95F8-B7066FF6E2F2}"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4F022976-3B0C-4FE8-9C77-25A4E41F2409}" type="datetimeFigureOut">
              <a:rPr lang="en-US" smtClean="0"/>
              <a:pPr/>
              <a:t>2/14/2012</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477D11FD-5033-4CA1-95F8-B7066FF6E2F2}"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4F022976-3B0C-4FE8-9C77-25A4E41F2409}" type="datetimeFigureOut">
              <a:rPr lang="en-US" smtClean="0"/>
              <a:pPr/>
              <a:t>2/14/2012</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477D11FD-5033-4CA1-95F8-B7066FF6E2F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www.webopedia.com/"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webopedia.com/"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hyperlink" Target="http://whatis.techtarget.com/definitionsAlpha/0,289930,sid9_alpA,00.html" TargetMode="External"/><Relationship Id="rId4" Type="http://schemas.openxmlformats.org/officeDocument/2006/relationships/hyperlink" Target="http://www.merriam-webster.com/"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WEB 2.0</a:t>
            </a:r>
            <a:endParaRPr lang="en-US" dirty="0"/>
          </a:p>
        </p:txBody>
      </p:sp>
      <p:sp>
        <p:nvSpPr>
          <p:cNvPr id="3" name="Subtitle 2"/>
          <p:cNvSpPr>
            <a:spLocks noGrp="1"/>
          </p:cNvSpPr>
          <p:nvPr>
            <p:ph type="subTitle" idx="1"/>
          </p:nvPr>
        </p:nvSpPr>
        <p:spPr/>
        <p:txBody>
          <a:bodyPr/>
          <a:lstStyle/>
          <a:p>
            <a:r>
              <a:rPr lang="en-US" dirty="0" smtClean="0"/>
              <a:t>Interactive Internet</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mtClean="0"/>
              <a:t>Examples of Applications</a:t>
            </a:r>
            <a:endParaRPr lang="en-US" dirty="0" smtClean="0"/>
          </a:p>
          <a:p>
            <a:pPr lvl="1"/>
            <a:r>
              <a:rPr lang="en-US" dirty="0" smtClean="0"/>
              <a:t>Blog</a:t>
            </a:r>
          </a:p>
          <a:p>
            <a:pPr lvl="1"/>
            <a:r>
              <a:rPr lang="en-US" dirty="0" smtClean="0"/>
              <a:t>Wiki</a:t>
            </a:r>
          </a:p>
          <a:p>
            <a:pPr lvl="1"/>
            <a:r>
              <a:rPr lang="en-US" dirty="0" smtClean="0"/>
              <a:t>Social networking sites</a:t>
            </a:r>
          </a:p>
          <a:p>
            <a:pPr lvl="2"/>
            <a:r>
              <a:rPr lang="en-US" dirty="0" err="1" smtClean="0"/>
              <a:t>Facebook</a:t>
            </a:r>
            <a:endParaRPr lang="en-US" dirty="0" smtClean="0"/>
          </a:p>
          <a:p>
            <a:pPr lvl="1"/>
            <a:r>
              <a:rPr lang="en-US" dirty="0" smtClean="0"/>
              <a:t>Chat room</a:t>
            </a:r>
          </a:p>
          <a:p>
            <a:pPr lvl="2"/>
            <a:r>
              <a:rPr lang="en-US" dirty="0" smtClean="0"/>
              <a:t>Instant messaging</a:t>
            </a:r>
          </a:p>
          <a:p>
            <a:pPr lvl="1"/>
            <a:r>
              <a:rPr lang="en-US" dirty="0" smtClean="0"/>
              <a:t>Video creation</a:t>
            </a:r>
          </a:p>
          <a:p>
            <a:pPr lvl="2"/>
            <a:r>
              <a:rPr lang="en-US" dirty="0" err="1" smtClean="0"/>
              <a:t>Animoto</a:t>
            </a:r>
            <a:endParaRPr lang="en-US" dirty="0" smtClean="0"/>
          </a:p>
          <a:p>
            <a:pPr lvl="2"/>
            <a:r>
              <a:rPr lang="en-US" dirty="0" smtClean="0"/>
              <a:t>YouTube</a:t>
            </a:r>
          </a:p>
        </p:txBody>
      </p:sp>
      <p:sp>
        <p:nvSpPr>
          <p:cNvPr id="2" name="Title 1"/>
          <p:cNvSpPr>
            <a:spLocks noGrp="1"/>
          </p:cNvSpPr>
          <p:nvPr>
            <p:ph type="title"/>
          </p:nvPr>
        </p:nvSpPr>
        <p:spPr/>
        <p:txBody>
          <a:bodyPr/>
          <a:lstStyle/>
          <a:p>
            <a:r>
              <a:rPr lang="en-US" dirty="0" smtClean="0"/>
              <a:t>WEB 2.0</a:t>
            </a:r>
            <a:endParaRPr lang="en-US" dirty="0"/>
          </a:p>
        </p:txBody>
      </p:sp>
      <p:sp>
        <p:nvSpPr>
          <p:cNvPr id="4" name="TextBox 3"/>
          <p:cNvSpPr txBox="1"/>
          <p:nvPr/>
        </p:nvSpPr>
        <p:spPr>
          <a:xfrm>
            <a:off x="6400800" y="6324600"/>
            <a:ext cx="2022477" cy="276999"/>
          </a:xfrm>
          <a:prstGeom prst="rect">
            <a:avLst/>
          </a:prstGeom>
          <a:noFill/>
        </p:spPr>
        <p:txBody>
          <a:bodyPr wrap="none" rtlCol="0">
            <a:spAutoFit/>
          </a:bodyPr>
          <a:lstStyle/>
          <a:p>
            <a:r>
              <a:rPr lang="en-US" sz="1200" dirty="0" smtClean="0">
                <a:hlinkClick r:id="rId3"/>
              </a:rPr>
              <a:t>http://www.webopedia.com/</a:t>
            </a:r>
            <a:endParaRPr lang="en-US" sz="12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457200" y="1481138"/>
          <a:ext cx="8229600" cy="4211320"/>
        </p:xfrm>
        <a:graphic>
          <a:graphicData uri="http://schemas.openxmlformats.org/drawingml/2006/table">
            <a:tbl>
              <a:tblPr firstRow="1" bandRow="1">
                <a:tableStyleId>{5C22544A-7EE6-4342-B048-85BDC9FD1C3A}</a:tableStyleId>
              </a:tblPr>
              <a:tblGrid>
                <a:gridCol w="2438400"/>
                <a:gridCol w="5791200"/>
              </a:tblGrid>
              <a:tr h="370840">
                <a:tc>
                  <a:txBody>
                    <a:bodyPr/>
                    <a:lstStyle/>
                    <a:p>
                      <a:r>
                        <a:rPr lang="en-US" dirty="0" smtClean="0">
                          <a:solidFill>
                            <a:schemeClr val="tx1"/>
                          </a:solidFill>
                        </a:rPr>
                        <a:t>Term:</a:t>
                      </a:r>
                      <a:endParaRPr lang="en-US" dirty="0">
                        <a:solidFill>
                          <a:schemeClr val="tx1"/>
                        </a:solidFill>
                      </a:endParaRPr>
                    </a:p>
                  </a:txBody>
                  <a:tcPr>
                    <a:solidFill>
                      <a:schemeClr val="bg2"/>
                    </a:solidFill>
                  </a:tcPr>
                </a:tc>
                <a:tc>
                  <a:txBody>
                    <a:bodyPr/>
                    <a:lstStyle/>
                    <a:p>
                      <a:r>
                        <a:rPr lang="en-US" dirty="0" smtClean="0">
                          <a:solidFill>
                            <a:schemeClr val="tx1"/>
                          </a:solidFill>
                        </a:rPr>
                        <a:t>Definition:</a:t>
                      </a:r>
                      <a:endParaRPr lang="en-US" dirty="0">
                        <a:solidFill>
                          <a:schemeClr val="tx1"/>
                        </a:solidFill>
                      </a:endParaRPr>
                    </a:p>
                  </a:txBody>
                  <a:tcPr>
                    <a:solidFill>
                      <a:schemeClr val="bg2"/>
                    </a:solidFill>
                  </a:tcPr>
                </a:tc>
              </a:tr>
              <a:tr h="370840">
                <a:tc>
                  <a:txBody>
                    <a:bodyPr/>
                    <a:lstStyle/>
                    <a:p>
                      <a:r>
                        <a:rPr lang="en-US" dirty="0" smtClean="0"/>
                        <a:t>Web 2.0</a:t>
                      </a:r>
                    </a:p>
                    <a:p>
                      <a:endParaRPr lang="en-US" dirty="0"/>
                    </a:p>
                  </a:txBody>
                  <a:tcPr>
                    <a:solidFill>
                      <a:schemeClr val="bg2"/>
                    </a:solidFill>
                  </a:tcPr>
                </a:tc>
                <a:tc>
                  <a:txBody>
                    <a:bodyPr/>
                    <a:lstStyle/>
                    <a:p>
                      <a:endParaRPr lang="en-US"/>
                    </a:p>
                  </a:txBody>
                  <a:tcPr>
                    <a:solidFill>
                      <a:schemeClr val="bg2"/>
                    </a:solidFill>
                  </a:tcPr>
                </a:tc>
              </a:tr>
              <a:tr h="370840">
                <a:tc>
                  <a:txBody>
                    <a:bodyPr/>
                    <a:lstStyle/>
                    <a:p>
                      <a:r>
                        <a:rPr lang="en-US" dirty="0" smtClean="0"/>
                        <a:t>Blog</a:t>
                      </a:r>
                    </a:p>
                    <a:p>
                      <a:endParaRPr lang="en-US" dirty="0"/>
                    </a:p>
                  </a:txBody>
                  <a:tcPr>
                    <a:solidFill>
                      <a:schemeClr val="bg2"/>
                    </a:solidFill>
                  </a:tcPr>
                </a:tc>
                <a:tc>
                  <a:txBody>
                    <a:bodyPr/>
                    <a:lstStyle/>
                    <a:p>
                      <a:endParaRPr lang="en-US"/>
                    </a:p>
                  </a:txBody>
                  <a:tcPr>
                    <a:solidFill>
                      <a:schemeClr val="bg2"/>
                    </a:solidFill>
                  </a:tcPr>
                </a:tc>
              </a:tr>
              <a:tr h="370840">
                <a:tc>
                  <a:txBody>
                    <a:bodyPr/>
                    <a:lstStyle/>
                    <a:p>
                      <a:r>
                        <a:rPr lang="en-US" dirty="0" smtClean="0"/>
                        <a:t>Wiki</a:t>
                      </a:r>
                    </a:p>
                    <a:p>
                      <a:endParaRPr lang="en-US" dirty="0"/>
                    </a:p>
                  </a:txBody>
                  <a:tcPr>
                    <a:solidFill>
                      <a:schemeClr val="bg2"/>
                    </a:solidFill>
                  </a:tcPr>
                </a:tc>
                <a:tc>
                  <a:txBody>
                    <a:bodyPr/>
                    <a:lstStyle/>
                    <a:p>
                      <a:endParaRPr lang="en-US" dirty="0"/>
                    </a:p>
                  </a:txBody>
                  <a:tcPr>
                    <a:solidFill>
                      <a:schemeClr val="bg2"/>
                    </a:solidFill>
                  </a:tcPr>
                </a:tc>
              </a:tr>
              <a:tr h="370840">
                <a:tc>
                  <a:txBody>
                    <a:bodyPr/>
                    <a:lstStyle/>
                    <a:p>
                      <a:r>
                        <a:rPr lang="en-US" dirty="0" smtClean="0"/>
                        <a:t>Social</a:t>
                      </a:r>
                      <a:r>
                        <a:rPr lang="en-US" baseline="0" dirty="0" smtClean="0"/>
                        <a:t> networking</a:t>
                      </a:r>
                    </a:p>
                    <a:p>
                      <a:endParaRPr lang="en-US" dirty="0"/>
                    </a:p>
                  </a:txBody>
                  <a:tcPr>
                    <a:solidFill>
                      <a:schemeClr val="bg2"/>
                    </a:solidFill>
                  </a:tcPr>
                </a:tc>
                <a:tc>
                  <a:txBody>
                    <a:bodyPr/>
                    <a:lstStyle/>
                    <a:p>
                      <a:endParaRPr lang="en-US" dirty="0"/>
                    </a:p>
                  </a:txBody>
                  <a:tcPr>
                    <a:solidFill>
                      <a:schemeClr val="bg2"/>
                    </a:solidFill>
                  </a:tcPr>
                </a:tc>
              </a:tr>
              <a:tr h="370840">
                <a:tc>
                  <a:txBody>
                    <a:bodyPr/>
                    <a:lstStyle/>
                    <a:p>
                      <a:r>
                        <a:rPr lang="en-US" dirty="0" smtClean="0"/>
                        <a:t>Chat room</a:t>
                      </a:r>
                    </a:p>
                    <a:p>
                      <a:endParaRPr lang="en-US" dirty="0"/>
                    </a:p>
                  </a:txBody>
                  <a:tcPr>
                    <a:solidFill>
                      <a:schemeClr val="bg2"/>
                    </a:solidFill>
                  </a:tcPr>
                </a:tc>
                <a:tc>
                  <a:txBody>
                    <a:bodyPr/>
                    <a:lstStyle/>
                    <a:p>
                      <a:endParaRPr lang="en-US" dirty="0"/>
                    </a:p>
                  </a:txBody>
                  <a:tcPr>
                    <a:solidFill>
                      <a:schemeClr val="bg2"/>
                    </a:solidFill>
                  </a:tcPr>
                </a:tc>
              </a:tr>
              <a:tr h="370840">
                <a:tc>
                  <a:txBody>
                    <a:bodyPr/>
                    <a:lstStyle/>
                    <a:p>
                      <a:r>
                        <a:rPr lang="en-US" dirty="0" smtClean="0"/>
                        <a:t>Instant messaging</a:t>
                      </a:r>
                    </a:p>
                    <a:p>
                      <a:endParaRPr lang="en-US" dirty="0"/>
                    </a:p>
                  </a:txBody>
                  <a:tcPr>
                    <a:solidFill>
                      <a:schemeClr val="bg2"/>
                    </a:solidFill>
                  </a:tcPr>
                </a:tc>
                <a:tc>
                  <a:txBody>
                    <a:bodyPr/>
                    <a:lstStyle/>
                    <a:p>
                      <a:endParaRPr lang="en-US" dirty="0"/>
                    </a:p>
                  </a:txBody>
                  <a:tcPr>
                    <a:solidFill>
                      <a:schemeClr val="bg2"/>
                    </a:solidFill>
                  </a:tcPr>
                </a:tc>
              </a:tr>
            </a:tbl>
          </a:graphicData>
        </a:graphic>
      </p:graphicFrame>
      <p:sp>
        <p:nvSpPr>
          <p:cNvPr id="2" name="Title 1"/>
          <p:cNvSpPr>
            <a:spLocks noGrp="1"/>
          </p:cNvSpPr>
          <p:nvPr>
            <p:ph type="title"/>
          </p:nvPr>
        </p:nvSpPr>
        <p:spPr/>
        <p:txBody>
          <a:bodyPr/>
          <a:lstStyle/>
          <a:p>
            <a:r>
              <a:rPr lang="en-US" dirty="0" smtClean="0"/>
              <a:t>WEB 2.0</a:t>
            </a:r>
            <a:endParaRPr lang="en-US" dirty="0"/>
          </a:p>
        </p:txBody>
      </p:sp>
      <p:sp>
        <p:nvSpPr>
          <p:cNvPr id="4" name="TextBox 3"/>
          <p:cNvSpPr txBox="1"/>
          <p:nvPr/>
        </p:nvSpPr>
        <p:spPr>
          <a:xfrm>
            <a:off x="5979832" y="6119134"/>
            <a:ext cx="2022477" cy="276999"/>
          </a:xfrm>
          <a:prstGeom prst="rect">
            <a:avLst/>
          </a:prstGeom>
          <a:noFill/>
        </p:spPr>
        <p:txBody>
          <a:bodyPr wrap="none" rtlCol="0">
            <a:spAutoFit/>
          </a:bodyPr>
          <a:lstStyle/>
          <a:p>
            <a:r>
              <a:rPr lang="en-US" sz="1200" dirty="0" smtClean="0">
                <a:hlinkClick r:id="rId3"/>
              </a:rPr>
              <a:t>http://www.webopedia.com/</a:t>
            </a:r>
            <a:endParaRPr lang="en-US" sz="1200" dirty="0"/>
          </a:p>
        </p:txBody>
      </p:sp>
      <p:sp>
        <p:nvSpPr>
          <p:cNvPr id="7" name="TextBox 6"/>
          <p:cNvSpPr txBox="1"/>
          <p:nvPr/>
        </p:nvSpPr>
        <p:spPr>
          <a:xfrm>
            <a:off x="5973936" y="6316008"/>
            <a:ext cx="2852063" cy="276999"/>
          </a:xfrm>
          <a:prstGeom prst="rect">
            <a:avLst/>
          </a:prstGeom>
          <a:noFill/>
        </p:spPr>
        <p:txBody>
          <a:bodyPr wrap="none" rtlCol="0">
            <a:spAutoFit/>
          </a:bodyPr>
          <a:lstStyle/>
          <a:p>
            <a:r>
              <a:rPr lang="en-US" sz="1200" dirty="0" smtClean="0">
                <a:hlinkClick r:id="rId4"/>
              </a:rPr>
              <a:t>http://www.merriam-webster.com/</a:t>
            </a:r>
            <a:endParaRPr lang="en-US" sz="1200" dirty="0"/>
          </a:p>
        </p:txBody>
      </p:sp>
      <p:sp>
        <p:nvSpPr>
          <p:cNvPr id="8" name="TextBox 7"/>
          <p:cNvSpPr txBox="1"/>
          <p:nvPr/>
        </p:nvSpPr>
        <p:spPr>
          <a:xfrm>
            <a:off x="2286000" y="5828186"/>
            <a:ext cx="6484467" cy="369332"/>
          </a:xfrm>
          <a:prstGeom prst="rect">
            <a:avLst/>
          </a:prstGeom>
          <a:noFill/>
        </p:spPr>
        <p:txBody>
          <a:bodyPr wrap="none" rtlCol="0">
            <a:spAutoFit/>
          </a:bodyPr>
          <a:lstStyle/>
          <a:p>
            <a:r>
              <a:rPr lang="en-US" dirty="0" smtClean="0"/>
              <a:t>Define these terms using the following internet sources.</a:t>
            </a:r>
            <a:endParaRPr lang="en-US" dirty="0"/>
          </a:p>
        </p:txBody>
      </p:sp>
      <p:sp>
        <p:nvSpPr>
          <p:cNvPr id="9" name="TextBox 8"/>
          <p:cNvSpPr txBox="1"/>
          <p:nvPr/>
        </p:nvSpPr>
        <p:spPr>
          <a:xfrm>
            <a:off x="5257800" y="304800"/>
            <a:ext cx="3563796" cy="276999"/>
          </a:xfrm>
          <a:prstGeom prst="rect">
            <a:avLst/>
          </a:prstGeom>
          <a:noFill/>
        </p:spPr>
        <p:txBody>
          <a:bodyPr wrap="none" rtlCol="0">
            <a:spAutoFit/>
          </a:bodyPr>
          <a:lstStyle/>
          <a:p>
            <a:r>
              <a:rPr lang="en-US" sz="1200" dirty="0" smtClean="0"/>
              <a:t>Student’s name:  ___________________________</a:t>
            </a:r>
            <a:endParaRPr lang="en-US" sz="1200" dirty="0"/>
          </a:p>
        </p:txBody>
      </p:sp>
      <p:sp>
        <p:nvSpPr>
          <p:cNvPr id="10" name="TextBox 9"/>
          <p:cNvSpPr txBox="1"/>
          <p:nvPr/>
        </p:nvSpPr>
        <p:spPr>
          <a:xfrm>
            <a:off x="3946120" y="6580908"/>
            <a:ext cx="4937570" cy="246221"/>
          </a:xfrm>
          <a:prstGeom prst="rect">
            <a:avLst/>
          </a:prstGeom>
          <a:noFill/>
        </p:spPr>
        <p:txBody>
          <a:bodyPr wrap="none" rtlCol="0">
            <a:spAutoFit/>
          </a:bodyPr>
          <a:lstStyle/>
          <a:p>
            <a:r>
              <a:rPr lang="en-US" sz="1000" dirty="0" smtClean="0">
                <a:hlinkClick r:id="rId5"/>
              </a:rPr>
              <a:t>http://whatis.techtarget.com/definitionsAlpha/0,289930,sid9_alpA,00.html</a:t>
            </a:r>
            <a:endParaRPr lang="en-US" sz="10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173753840"/>
              </p:ext>
            </p:extLst>
          </p:nvPr>
        </p:nvGraphicFramePr>
        <p:xfrm>
          <a:off x="457200" y="1481138"/>
          <a:ext cx="8229600" cy="4759960"/>
        </p:xfrm>
        <a:graphic>
          <a:graphicData uri="http://schemas.openxmlformats.org/drawingml/2006/table">
            <a:tbl>
              <a:tblPr firstRow="1" bandRow="1">
                <a:tableStyleId>{5C22544A-7EE6-4342-B048-85BDC9FD1C3A}</a:tableStyleId>
              </a:tblPr>
              <a:tblGrid>
                <a:gridCol w="8001000"/>
                <a:gridCol w="228600"/>
              </a:tblGrid>
              <a:tr h="370840">
                <a:tc>
                  <a:txBody>
                    <a:bodyPr/>
                    <a:lstStyle/>
                    <a:p>
                      <a:r>
                        <a:rPr lang="en-US" dirty="0" smtClean="0">
                          <a:solidFill>
                            <a:schemeClr val="tx1"/>
                          </a:solidFill>
                        </a:rPr>
                        <a:t>Term:</a:t>
                      </a:r>
                      <a:endParaRPr lang="en-US" dirty="0">
                        <a:solidFill>
                          <a:schemeClr val="tx1"/>
                        </a:solidFill>
                      </a:endParaRPr>
                    </a:p>
                  </a:txBody>
                  <a:tcPr>
                    <a:solidFill>
                      <a:schemeClr val="bg2"/>
                    </a:solidFill>
                  </a:tcPr>
                </a:tc>
                <a:tc>
                  <a:txBody>
                    <a:bodyPr/>
                    <a:lstStyle/>
                    <a:p>
                      <a:endParaRPr lang="en-US" dirty="0">
                        <a:solidFill>
                          <a:schemeClr val="tx1"/>
                        </a:solidFill>
                      </a:endParaRPr>
                    </a:p>
                  </a:txBody>
                  <a:tcPr>
                    <a:solidFill>
                      <a:schemeClr val="bg2"/>
                    </a:solidFill>
                  </a:tcPr>
                </a:tc>
              </a:tr>
              <a:tr h="370840">
                <a:tc>
                  <a:txBody>
                    <a:bodyPr/>
                    <a:lstStyle/>
                    <a:p>
                      <a:r>
                        <a:rPr lang="en-US" dirty="0" smtClean="0"/>
                        <a:t>Web 2.0 – List 5 web 2.0 applications</a:t>
                      </a:r>
                      <a:r>
                        <a:rPr lang="en-US" baseline="0" dirty="0" smtClean="0"/>
                        <a:t> not </a:t>
                      </a:r>
                      <a:r>
                        <a:rPr lang="en-US" baseline="0" dirty="0" smtClean="0"/>
                        <a:t>already discussed.</a:t>
                      </a:r>
                      <a:endParaRPr lang="en-US" dirty="0" smtClean="0"/>
                    </a:p>
                    <a:p>
                      <a:endParaRPr lang="en-US" dirty="0"/>
                    </a:p>
                  </a:txBody>
                  <a:tcPr>
                    <a:solidFill>
                      <a:schemeClr val="bg2"/>
                    </a:solidFill>
                  </a:tcPr>
                </a:tc>
                <a:tc>
                  <a:txBody>
                    <a:bodyPr/>
                    <a:lstStyle/>
                    <a:p>
                      <a:endParaRPr lang="en-US"/>
                    </a:p>
                  </a:txBody>
                  <a:tcPr>
                    <a:solidFill>
                      <a:schemeClr val="bg2"/>
                    </a:solidFill>
                  </a:tcPr>
                </a:tc>
              </a:tr>
              <a:tr h="370840">
                <a:tc>
                  <a:txBody>
                    <a:bodyPr/>
                    <a:lstStyle/>
                    <a:p>
                      <a:r>
                        <a:rPr lang="en-US" dirty="0" smtClean="0"/>
                        <a:t>Blog – List a blog that is of interest to you.  Include the URL.</a:t>
                      </a:r>
                    </a:p>
                    <a:p>
                      <a:endParaRPr lang="en-US" dirty="0"/>
                    </a:p>
                  </a:txBody>
                  <a:tcPr>
                    <a:solidFill>
                      <a:schemeClr val="bg2"/>
                    </a:solidFill>
                  </a:tcPr>
                </a:tc>
                <a:tc>
                  <a:txBody>
                    <a:bodyPr/>
                    <a:lstStyle/>
                    <a:p>
                      <a:endParaRPr lang="en-US"/>
                    </a:p>
                  </a:txBody>
                  <a:tcPr>
                    <a:solidFill>
                      <a:schemeClr val="bg2"/>
                    </a:solidFill>
                  </a:tcPr>
                </a:tc>
              </a:tr>
              <a:tr h="370840">
                <a:tc>
                  <a:txBody>
                    <a:bodyPr/>
                    <a:lstStyle/>
                    <a:p>
                      <a:r>
                        <a:rPr lang="en-US" dirty="0" smtClean="0"/>
                        <a:t>Wiki – Join the Library wiki to complete this assignment.</a:t>
                      </a:r>
                    </a:p>
                    <a:p>
                      <a:endParaRPr lang="en-US" dirty="0"/>
                    </a:p>
                  </a:txBody>
                  <a:tcPr>
                    <a:solidFill>
                      <a:schemeClr val="bg2"/>
                    </a:solidFill>
                  </a:tcPr>
                </a:tc>
                <a:tc>
                  <a:txBody>
                    <a:bodyPr/>
                    <a:lstStyle/>
                    <a:p>
                      <a:endParaRPr lang="en-US" dirty="0"/>
                    </a:p>
                  </a:txBody>
                  <a:tcPr>
                    <a:solidFill>
                      <a:schemeClr val="bg2"/>
                    </a:solidFill>
                  </a:tcPr>
                </a:tc>
              </a:tr>
              <a:tr h="370840">
                <a:tc>
                  <a:txBody>
                    <a:bodyPr/>
                    <a:lstStyle/>
                    <a:p>
                      <a:r>
                        <a:rPr lang="en-US" dirty="0" smtClean="0"/>
                        <a:t>Social</a:t>
                      </a:r>
                      <a:r>
                        <a:rPr lang="en-US" baseline="0" dirty="0" smtClean="0"/>
                        <a:t> networking – List three other social networking sites besides Facebook.</a:t>
                      </a:r>
                    </a:p>
                    <a:p>
                      <a:endParaRPr lang="en-US" dirty="0"/>
                    </a:p>
                  </a:txBody>
                  <a:tcPr>
                    <a:solidFill>
                      <a:schemeClr val="bg2"/>
                    </a:solidFill>
                  </a:tcPr>
                </a:tc>
                <a:tc>
                  <a:txBody>
                    <a:bodyPr/>
                    <a:lstStyle/>
                    <a:p>
                      <a:endParaRPr lang="en-US" dirty="0"/>
                    </a:p>
                  </a:txBody>
                  <a:tcPr>
                    <a:solidFill>
                      <a:schemeClr val="bg2"/>
                    </a:solidFill>
                  </a:tcPr>
                </a:tc>
              </a:tr>
              <a:tr h="370840">
                <a:tc>
                  <a:txBody>
                    <a:bodyPr/>
                    <a:lstStyle/>
                    <a:p>
                      <a:r>
                        <a:rPr lang="en-US" dirty="0" smtClean="0"/>
                        <a:t>Chat room – Locate a chat room that might help with homework assignments.  List the URL.</a:t>
                      </a:r>
                    </a:p>
                    <a:p>
                      <a:endParaRPr lang="en-US" dirty="0"/>
                    </a:p>
                  </a:txBody>
                  <a:tcPr>
                    <a:solidFill>
                      <a:schemeClr val="bg2"/>
                    </a:solidFill>
                  </a:tcPr>
                </a:tc>
                <a:tc>
                  <a:txBody>
                    <a:bodyPr/>
                    <a:lstStyle/>
                    <a:p>
                      <a:endParaRPr lang="en-US" dirty="0"/>
                    </a:p>
                  </a:txBody>
                  <a:tcPr>
                    <a:solidFill>
                      <a:schemeClr val="bg2"/>
                    </a:solidFill>
                  </a:tcPr>
                </a:tc>
              </a:tr>
              <a:tr h="370840">
                <a:tc>
                  <a:txBody>
                    <a:bodyPr/>
                    <a:lstStyle/>
                    <a:p>
                      <a:r>
                        <a:rPr lang="en-US" dirty="0" smtClean="0"/>
                        <a:t>Instant messaging – List at least two IM programs.</a:t>
                      </a:r>
                    </a:p>
                    <a:p>
                      <a:endParaRPr lang="en-US" dirty="0"/>
                    </a:p>
                  </a:txBody>
                  <a:tcPr>
                    <a:solidFill>
                      <a:schemeClr val="bg2"/>
                    </a:solidFill>
                  </a:tcPr>
                </a:tc>
                <a:tc>
                  <a:txBody>
                    <a:bodyPr/>
                    <a:lstStyle/>
                    <a:p>
                      <a:endParaRPr lang="en-US" dirty="0"/>
                    </a:p>
                  </a:txBody>
                  <a:tcPr>
                    <a:solidFill>
                      <a:schemeClr val="bg2"/>
                    </a:solidFill>
                  </a:tcPr>
                </a:tc>
              </a:tr>
            </a:tbl>
          </a:graphicData>
        </a:graphic>
      </p:graphicFrame>
      <p:sp>
        <p:nvSpPr>
          <p:cNvPr id="2" name="Title 1"/>
          <p:cNvSpPr>
            <a:spLocks noGrp="1"/>
          </p:cNvSpPr>
          <p:nvPr>
            <p:ph type="title"/>
          </p:nvPr>
        </p:nvSpPr>
        <p:spPr/>
        <p:txBody>
          <a:bodyPr/>
          <a:lstStyle/>
          <a:p>
            <a:r>
              <a:rPr lang="en-US" dirty="0" smtClean="0"/>
              <a:t>WEB 2.0</a:t>
            </a:r>
            <a:endParaRPr lang="en-US" dirty="0"/>
          </a:p>
        </p:txBody>
      </p:sp>
      <p:sp>
        <p:nvSpPr>
          <p:cNvPr id="9" name="TextBox 8"/>
          <p:cNvSpPr txBox="1"/>
          <p:nvPr/>
        </p:nvSpPr>
        <p:spPr>
          <a:xfrm>
            <a:off x="5257800" y="304800"/>
            <a:ext cx="3563796" cy="276999"/>
          </a:xfrm>
          <a:prstGeom prst="rect">
            <a:avLst/>
          </a:prstGeom>
          <a:noFill/>
        </p:spPr>
        <p:txBody>
          <a:bodyPr wrap="none" rtlCol="0">
            <a:spAutoFit/>
          </a:bodyPr>
          <a:lstStyle/>
          <a:p>
            <a:r>
              <a:rPr lang="en-US" sz="1200" dirty="0" smtClean="0"/>
              <a:t>Student’s name:  ___________________________</a:t>
            </a:r>
            <a:endParaRPr lang="en-US" sz="1200" dirty="0"/>
          </a:p>
        </p:txBody>
      </p:sp>
    </p:spTree>
    <p:extLst>
      <p:ext uri="{BB962C8B-B14F-4D97-AF65-F5344CB8AC3E}">
        <p14:creationId xmlns:p14="http://schemas.microsoft.com/office/powerpoint/2010/main" val="271473152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124</TotalTime>
  <Words>478</Words>
  <Application>Microsoft Office PowerPoint</Application>
  <PresentationFormat>On-screen Show (4:3)</PresentationFormat>
  <Paragraphs>44</Paragraphs>
  <Slides>4</Slides>
  <Notes>4</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Concourse</vt:lpstr>
      <vt:lpstr>WEB 2.0</vt:lpstr>
      <vt:lpstr>WEB 2.0</vt:lpstr>
      <vt:lpstr>WEB 2.0</vt:lpstr>
      <vt:lpstr>WEB 2.0</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WEB 2.0</dc:title>
  <dc:creator>Erma Costner</dc:creator>
  <cp:lastModifiedBy>Erma Costner</cp:lastModifiedBy>
  <cp:revision>19</cp:revision>
  <dcterms:created xsi:type="dcterms:W3CDTF">2010-09-27T03:05:05Z</dcterms:created>
  <dcterms:modified xsi:type="dcterms:W3CDTF">2012-02-14T21:09:45Z</dcterms:modified>
</cp:coreProperties>
</file>